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16B659-17F3-4372-BDCA-79BE39BA9FD0}" type="datetimeFigureOut">
              <a:rPr lang="ru-RU" smtClean="0"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EBAF56-2EEE-4B19-B1D3-17D0F127C3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085184"/>
            <a:ext cx="8136904" cy="849481"/>
          </a:xfrm>
        </p:spPr>
        <p:txBody>
          <a:bodyPr>
            <a:normAutofit/>
          </a:bodyPr>
          <a:lstStyle/>
          <a:p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Составитель: 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Л.Д.Галеева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методист по ресурсному обеспечению образовательного процесса ИМО Управления образования г. Казани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4896" cy="4608512"/>
          </a:xfrm>
        </p:spPr>
        <p:txBody>
          <a:bodyPr/>
          <a:lstStyle/>
          <a:p>
            <a:pPr marL="182880" indent="0" algn="ctr">
              <a:spcAft>
                <a:spcPts val="0"/>
              </a:spcAft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Концепция развития школьных информационно-библиотечных центров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/>
                <a:ea typeface="Times New Roman"/>
              </a:rPr>
              <a:t>УТВЕРЖДЕНА</a:t>
            </a:r>
            <a:r>
              <a:rPr lang="ru-RU" sz="1600" dirty="0">
                <a:effectLst/>
                <a:latin typeface="Arial"/>
                <a:ea typeface="Times New Roman"/>
              </a:rPr>
              <a:t/>
            </a:r>
            <a:br>
              <a:rPr lang="ru-RU" sz="1600" dirty="0">
                <a:effectLst/>
                <a:latin typeface="Arial"/>
                <a:ea typeface="Times New Roman"/>
              </a:rPr>
            </a:br>
            <a:r>
              <a:rPr lang="ru-RU" sz="1600" dirty="0">
                <a:effectLst/>
                <a:latin typeface="Times New Roman"/>
                <a:ea typeface="Times New Roman"/>
              </a:rPr>
              <a:t>приказом Министерства образования</a:t>
            </a:r>
            <a:r>
              <a:rPr lang="ru-RU" sz="1600" dirty="0">
                <a:effectLst/>
                <a:latin typeface="Arial"/>
                <a:ea typeface="Times New Roman"/>
              </a:rPr>
              <a:t/>
            </a:r>
            <a:br>
              <a:rPr lang="ru-RU" sz="1600" dirty="0">
                <a:effectLst/>
                <a:latin typeface="Arial"/>
                <a:ea typeface="Times New Roman"/>
              </a:rPr>
            </a:br>
            <a:r>
              <a:rPr lang="ru-RU" sz="1600" dirty="0">
                <a:effectLst/>
                <a:latin typeface="Times New Roman"/>
                <a:ea typeface="Times New Roman"/>
              </a:rPr>
              <a:t>и науки Российской Федерации</a:t>
            </a:r>
            <a:r>
              <a:rPr lang="ru-RU" sz="1600" dirty="0">
                <a:effectLst/>
                <a:latin typeface="Arial"/>
                <a:ea typeface="Times New Roman"/>
              </a:rPr>
              <a:t/>
            </a:r>
            <a:br>
              <a:rPr lang="ru-RU" sz="1600" dirty="0">
                <a:effectLst/>
                <a:latin typeface="Arial"/>
                <a:ea typeface="Times New Roman"/>
              </a:rPr>
            </a:br>
            <a:r>
              <a:rPr lang="ru-RU" sz="1600" dirty="0">
                <a:effectLst/>
                <a:latin typeface="Times New Roman"/>
                <a:ea typeface="Times New Roman"/>
              </a:rPr>
              <a:t>от« 15» </a:t>
            </a:r>
            <a:r>
              <a:rPr lang="ru-RU" sz="1600" u="sng" dirty="0">
                <a:effectLst/>
                <a:latin typeface="Times New Roman"/>
                <a:ea typeface="Times New Roman"/>
              </a:rPr>
              <a:t>июня</a:t>
            </a:r>
            <a:r>
              <a:rPr lang="ru-RU" sz="1600" dirty="0">
                <a:effectLst/>
                <a:latin typeface="Times New Roman"/>
                <a:ea typeface="Times New Roman"/>
              </a:rPr>
              <a:t> 2016 г. №715</a:t>
            </a:r>
            <a:r>
              <a:rPr lang="ru-RU" sz="2000" dirty="0">
                <a:effectLst/>
                <a:latin typeface="Arial"/>
                <a:ea typeface="Times New Roman"/>
              </a:rPr>
              <a:t/>
            </a:r>
            <a:br>
              <a:rPr lang="ru-RU" sz="2000" dirty="0">
                <a:effectLst/>
                <a:latin typeface="Arial"/>
                <a:ea typeface="Times New Roman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9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424936" cy="5472608"/>
          </a:xfrm>
        </p:spPr>
        <p:txBody>
          <a:bodyPr/>
          <a:lstStyle/>
          <a:p>
            <a:pPr marL="27305" indent="0" algn="l">
              <a:spcAft>
                <a:spcPts val="0"/>
              </a:spcAft>
              <a:buNone/>
            </a:pPr>
            <a:r>
              <a:rPr lang="ru-RU" sz="1600" u="sng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u="sng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целях развития кадрового обеспечения </a:t>
            </a:r>
            <a:r>
              <a:rPr lang="ru-RU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базе организаций, осуществляющих образовательную деятельность, реализующих программы дополнительного профессионального </a:t>
            </a:r>
            <a: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образования:</a:t>
            </a:r>
            <a:b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необходимо создать инфраструктуру для дополнительного профессионального образования педагогических работников, участвующих в библиотечной деятельности</a:t>
            </a:r>
            <a: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b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разработать </a:t>
            </a:r>
            <a:r>
              <a:rPr lang="ru-RU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профессиональный стандарт «Педагог-библиотекарь</a:t>
            </a:r>
            <a: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  <a:br>
              <a:rPr lang="ru-RU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u="sng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рамках материально-технического обеспече</a:t>
            </a:r>
            <a:r>
              <a:rPr lang="ru-RU" sz="1600" u="sng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ния </a:t>
            </a:r>
            <a:r>
              <a:rPr lang="ru-RU" sz="16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каждой школьной библиотеке необходимо: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создавать 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целевые высококачественные </a:t>
            </a:r>
            <a:r>
              <a:rPr lang="ru-RU" sz="1600" dirty="0" err="1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разноформатные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фонды (печатные, мультимедийные, </a:t>
            </a: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цифровые);</a:t>
            </a:r>
            <a:b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предусматривать пространственно-обособлен</a:t>
            </a:r>
            <a:r>
              <a:rPr lang="ru-RU" sz="1600" spc="-2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ные зоны различных типов: зону для получения ин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формационных ресурсов во временное пользова</a:t>
            </a:r>
            <a:r>
              <a:rPr lang="ru-RU" sz="1600" spc="-3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ние, зону для самостоятельной работы с ресурсами </a:t>
            </a:r>
            <a:r>
              <a:rPr lang="ru-RU" sz="1600" spc="-2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различных типах носителей, зону для коллектив</a:t>
            </a:r>
            <a:r>
              <a:rPr lang="ru-RU" sz="160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ной работы с гибкой организацией пространства, </a:t>
            </a:r>
            <a:r>
              <a:rPr lang="ru-RU" sz="1600" spc="-2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презентационную зону для организации выставок и </a:t>
            </a:r>
            <a:r>
              <a:rPr lang="ru-RU" sz="160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экспозиций, рекреационную зону для разнообразного досуга и проведения мероприятий</a:t>
            </a:r>
            <a:r>
              <a:rPr lang="ru-RU" sz="160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br>
              <a:rPr lang="ru-RU" sz="160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создать 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условия для организации широкого спектра средств организации творческой и игровой деятельности;</a:t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обеспечить </a:t>
            </a:r>
            <a:r>
              <a:rPr lang="ru-RU" sz="16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свободный доступ для участников образовательных отношений к электронным ин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формационным и электронным образовательным ресурсам с учетом необходимости защиты автор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ских и смежных прав.</a:t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7992888" cy="648072"/>
          </a:xfrm>
        </p:spPr>
        <p:txBody>
          <a:bodyPr>
            <a:normAutofit fontScale="77500" lnSpcReduction="20000"/>
          </a:bodyPr>
          <a:lstStyle/>
          <a:p>
            <a:pPr marL="289560" marR="365760" lvl="0" indent="0" algn="ctr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500" b="1" i="1" spc="-4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Основные направления </a:t>
            </a:r>
            <a:r>
              <a:rPr lang="ru-RU" sz="3500" b="1" i="1" spc="-2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реализации Концепции</a:t>
            </a:r>
            <a:endParaRPr lang="ru-RU" sz="3500" i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2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496944" cy="5184576"/>
          </a:xfrm>
        </p:spPr>
        <p:txBody>
          <a:bodyPr/>
          <a:lstStyle/>
          <a:p>
            <a:pPr marL="8890" marR="27305" indent="0" algn="l">
              <a:spcAft>
                <a:spcPts val="0"/>
              </a:spcAft>
              <a:buNone/>
            </a:pPr>
            <a:r>
              <a:rPr lang="ru-RU" sz="1600" u="sng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рамках развития информационно-ресурсного обеспечения необходимо</a:t>
            </a:r>
            <a:r>
              <a:rPr lang="ru-RU" sz="16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br>
              <a:rPr lang="ru-RU" sz="16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16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пополнение фондов как </a:t>
            </a:r>
            <a:r>
              <a:rPr lang="ru-RU" sz="16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печатными, так и электронными изданиями</a:t>
            </a:r>
            <a:r>
              <a:rPr lang="ru-RU" sz="16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br>
              <a:rPr lang="ru-RU" sz="16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16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обе</a:t>
            </a:r>
            <a:r>
              <a:rPr lang="ru-RU" sz="1600" spc="-2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спечить централизованную каталогизацию фондов </a:t>
            </a:r>
            <a:r>
              <a:rPr lang="ru-RU" sz="160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печатных изданий, электронных информационных </a:t>
            </a:r>
            <a:r>
              <a:rPr lang="ru-RU" sz="1600" spc="-2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 электронных образовательных ресурсов, а также 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оборудования</a:t>
            </a: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проработать 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механизмы привлечения к разра</a:t>
            </a:r>
            <a:r>
              <a:rPr lang="ru-RU" sz="160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ботке, актуализации и экспертизе нового контента </a:t>
            </a:r>
            <a:r>
              <a:rPr lang="ru-RU" sz="1600" spc="-2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школьных библиотек участников отношений в сфе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ре образования;</a:t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разработать </a:t>
            </a:r>
            <a:r>
              <a:rPr lang="ru-RU" sz="16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механизмы, обеспечивающие самоуправляемый процесс создания, обновления и 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фильтрации контента</a:t>
            </a: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u="sng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части развития программного обеспечения школьных библиотек необходимо:</a:t>
            </a:r>
            <a:br>
              <a:rPr lang="ru-RU" sz="1600" u="sng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spc="-5" dirty="0" smtClean="0">
                <a:effectLst/>
                <a:latin typeface="Times New Roman"/>
                <a:ea typeface="Times New Roman"/>
              </a:rPr>
              <a:t>обеспечить </a:t>
            </a:r>
            <a:r>
              <a:rPr lang="ru-RU" sz="1600" spc="-5" dirty="0">
                <a:effectLst/>
                <a:latin typeface="Times New Roman"/>
                <a:ea typeface="Times New Roman"/>
              </a:rPr>
              <a:t>доступ к современным программ</a:t>
            </a:r>
            <a:r>
              <a:rPr lang="ru-RU" sz="1600" spc="-30" dirty="0">
                <a:effectLst/>
                <a:latin typeface="Times New Roman"/>
                <a:ea typeface="Times New Roman"/>
              </a:rPr>
              <a:t>ным средствам работы с информацией, в том числе </a:t>
            </a:r>
            <a:r>
              <a:rPr lang="ru-RU" sz="1600" spc="-25" dirty="0">
                <a:effectLst/>
                <a:latin typeface="Times New Roman"/>
                <a:ea typeface="Times New Roman"/>
              </a:rPr>
              <a:t>основанным на облачных технологиях;</a:t>
            </a:r>
            <a:r>
              <a:rPr lang="ru-RU" sz="1600" dirty="0">
                <a:effectLst/>
                <a:latin typeface="Arial"/>
                <a:ea typeface="Times New Roman"/>
              </a:rPr>
              <a:t/>
            </a:r>
            <a:br>
              <a:rPr lang="ru-RU" sz="1600" dirty="0">
                <a:effectLst/>
                <a:latin typeface="Arial"/>
                <a:ea typeface="Times New Roman"/>
              </a:rPr>
            </a:br>
            <a:r>
              <a:rPr lang="ru-RU" sz="1600" dirty="0" smtClean="0">
                <a:effectLst/>
                <a:latin typeface="Arial"/>
                <a:ea typeface="Times New Roman"/>
              </a:rPr>
              <a:t>- </a:t>
            </a:r>
            <a:r>
              <a:rPr lang="ru-RU" sz="1600" spc="-5" dirty="0" smtClean="0">
                <a:effectLst/>
                <a:latin typeface="Times New Roman"/>
                <a:ea typeface="Times New Roman"/>
              </a:rPr>
              <a:t>создать </a:t>
            </a:r>
            <a:r>
              <a:rPr lang="ru-RU" sz="1600" spc="-5" dirty="0">
                <a:effectLst/>
                <a:latin typeface="Times New Roman"/>
                <a:ea typeface="Times New Roman"/>
              </a:rPr>
              <a:t>единую технологическую платформу, </a:t>
            </a:r>
            <a:r>
              <a:rPr lang="ru-RU" sz="1600" spc="-25" dirty="0">
                <a:effectLst/>
                <a:latin typeface="Times New Roman"/>
                <a:ea typeface="Times New Roman"/>
              </a:rPr>
              <a:t>объединяющую педагогических работников школь</a:t>
            </a:r>
            <a:r>
              <a:rPr lang="ru-RU" sz="1600" spc="-15" dirty="0">
                <a:effectLst/>
                <a:latin typeface="Times New Roman"/>
                <a:ea typeface="Times New Roman"/>
              </a:rPr>
              <a:t>ных библиотек, реализующую функции профессиональной социальной сети, реализации программ </a:t>
            </a:r>
            <a:r>
              <a:rPr lang="ru-RU" sz="1600" spc="-5" dirty="0">
                <a:effectLst/>
                <a:latin typeface="Times New Roman"/>
                <a:ea typeface="Times New Roman"/>
              </a:rPr>
              <a:t>повышения квалификации (в том числе сетевой университет), аттестации педагогов-библиотека</a:t>
            </a:r>
            <a:r>
              <a:rPr lang="ru-RU" sz="1600" spc="-25" dirty="0">
                <a:effectLst/>
                <a:latin typeface="Times New Roman"/>
                <a:ea typeface="Times New Roman"/>
              </a:rPr>
              <a:t>рей, возможность участвовать в разного рода голо­</a:t>
            </a:r>
            <a:r>
              <a:rPr lang="ru-RU" sz="1600" spc="-15" dirty="0">
                <a:effectLst/>
                <a:latin typeface="Times New Roman"/>
                <a:ea typeface="Times New Roman"/>
              </a:rPr>
              <a:t>сованиях (онлайн-демократия), обеспечивающую </a:t>
            </a:r>
            <a:r>
              <a:rPr lang="ru-RU" sz="1600" spc="-10" dirty="0">
                <a:effectLst/>
                <a:latin typeface="Times New Roman"/>
                <a:ea typeface="Times New Roman"/>
              </a:rPr>
              <a:t>доступ к научно-методическим наработкам, поиск </a:t>
            </a:r>
            <a:r>
              <a:rPr lang="ru-RU" sz="1600" spc="-5" dirty="0">
                <a:effectLst/>
                <a:latin typeface="Times New Roman"/>
                <a:ea typeface="Times New Roman"/>
              </a:rPr>
              <a:t>по банку педагогических инноваций, публикацию методических наработок, доступ к электронным </a:t>
            </a:r>
            <a:r>
              <a:rPr lang="ru-RU" sz="1600" spc="-25" dirty="0">
                <a:effectLst/>
                <a:latin typeface="Times New Roman"/>
                <a:ea typeface="Times New Roman"/>
              </a:rPr>
              <a:t>версиям научно-методических печатных изданий и </a:t>
            </a:r>
            <a:r>
              <a:rPr lang="ru-RU" sz="1600" dirty="0">
                <a:effectLst/>
                <a:latin typeface="Times New Roman"/>
                <a:ea typeface="Times New Roman"/>
              </a:rPr>
              <a:t>новостям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образования.</a:t>
            </a:r>
            <a: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352928" cy="864096"/>
          </a:xfrm>
        </p:spPr>
        <p:txBody>
          <a:bodyPr>
            <a:normAutofit fontScale="92500" lnSpcReduction="20000"/>
          </a:bodyPr>
          <a:lstStyle/>
          <a:p>
            <a:pPr marL="289560" marR="365760" lvl="0" indent="0" algn="ctr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200" b="1" i="1" spc="-4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Основные направления </a:t>
            </a:r>
            <a:r>
              <a:rPr lang="ru-RU" sz="3200" b="1" i="1" spc="-2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реализации Концепции</a:t>
            </a:r>
            <a:endParaRPr lang="ru-RU" sz="3200" i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0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59" y="1484784"/>
            <a:ext cx="7694241" cy="4824536"/>
          </a:xfrm>
        </p:spPr>
        <p:txBody>
          <a:bodyPr/>
          <a:lstStyle/>
          <a:p>
            <a:pPr marL="27305" marR="15240" indent="0" algn="l">
              <a:spcAft>
                <a:spcPts val="0"/>
              </a:spcAft>
              <a:buNone/>
            </a:pPr>
            <a:r>
              <a:rPr lang="ru-RU" sz="1800" u="sng" dirty="0">
                <a:effectLst/>
                <a:latin typeface="Times New Roman"/>
                <a:ea typeface="Times New Roman"/>
              </a:rPr>
              <a:t>Для поддержки процессов библиотечного об</a:t>
            </a:r>
            <a:r>
              <a:rPr lang="ru-RU" sz="1800" u="sng" spc="-5" dirty="0">
                <a:effectLst/>
                <a:latin typeface="Times New Roman"/>
                <a:ea typeface="Times New Roman"/>
              </a:rPr>
              <a:t>служивания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должно быть создано </a:t>
            </a:r>
            <a:r>
              <a:rPr lang="ru-RU" sz="1800" u="sng" spc="-5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u="sng" spc="-5" dirty="0" smtClean="0">
                <a:effectLst/>
                <a:latin typeface="Times New Roman"/>
                <a:ea typeface="Times New Roman"/>
              </a:rPr>
            </a:br>
            <a:r>
              <a:rPr lang="ru-RU" sz="1800" spc="-5" dirty="0">
                <a:effectLst/>
                <a:latin typeface="Times New Roman"/>
                <a:ea typeface="Times New Roman"/>
              </a:rPr>
              <a:t>- облачное программное обеспечение, включающее централизованный электронный каталог и автоматизиро</a:t>
            </a:r>
            <a:r>
              <a:rPr lang="ru-RU" sz="1800" dirty="0">
                <a:effectLst/>
                <a:latin typeface="Times New Roman"/>
                <a:ea typeface="Times New Roman"/>
              </a:rPr>
              <a:t>ванную информационно-библиотечную систему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с возможностью планирования, комплектования, </a:t>
            </a:r>
            <a:r>
              <a:rPr lang="ru-RU" sz="1800" spc="-10" dirty="0">
                <a:effectLst/>
                <a:latin typeface="Times New Roman"/>
                <a:ea typeface="Times New Roman"/>
              </a:rPr>
              <a:t>резервирования ресурсов и отслеживания их </a:t>
            </a:r>
            <a:r>
              <a:rPr lang="ru-RU" sz="1800" spc="-10" dirty="0" smtClean="0">
                <a:effectLst/>
                <a:latin typeface="Times New Roman"/>
                <a:ea typeface="Times New Roman"/>
              </a:rPr>
              <a:t>воз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врата.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u="sng" spc="-15" dirty="0">
                <a:effectLst/>
                <a:latin typeface="Times New Roman"/>
                <a:ea typeface="Times New Roman"/>
              </a:rPr>
              <a:t>Для реализации </a:t>
            </a:r>
            <a:r>
              <a:rPr lang="ru-RU" sz="1800" u="sng" spc="-15" dirty="0" err="1">
                <a:effectLst/>
                <a:latin typeface="Times New Roman"/>
                <a:ea typeface="Times New Roman"/>
              </a:rPr>
              <a:t>межпредметной</a:t>
            </a:r>
            <a:r>
              <a:rPr lang="ru-RU" sz="1800" u="sng" spc="-15" dirty="0">
                <a:effectLst/>
                <a:latin typeface="Times New Roman"/>
                <a:ea typeface="Times New Roman"/>
              </a:rPr>
              <a:t> деятельности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должна быть создана </a:t>
            </a:r>
            <a:r>
              <a:rPr lang="ru-RU" sz="1800" u="sng" spc="-5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u="sng" spc="-5" dirty="0" smtClean="0">
                <a:effectLst/>
                <a:latin typeface="Times New Roman"/>
                <a:ea typeface="Times New Roman"/>
              </a:rPr>
            </a:br>
            <a:r>
              <a:rPr lang="ru-RU" sz="1800" spc="-5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система смарт-обучения, </a:t>
            </a:r>
            <a:r>
              <a:rPr lang="ru-RU" sz="1800" spc="-15" dirty="0">
                <a:effectLst/>
                <a:latin typeface="Times New Roman"/>
                <a:ea typeface="Times New Roman"/>
              </a:rPr>
              <a:t>предоставляющая поддержку распределенной совместной работы, подготовки облачных электрон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ных изданий, проектно-исследовательской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дея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тельности.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u="sng" spc="-25" dirty="0">
                <a:effectLst/>
                <a:latin typeface="Times New Roman"/>
                <a:ea typeface="Times New Roman"/>
              </a:rPr>
              <a:t>В целях развития инфраструктуры чтения и под</a:t>
            </a:r>
            <a:r>
              <a:rPr lang="ru-RU" sz="1800" u="sng" dirty="0">
                <a:effectLst/>
                <a:latin typeface="Times New Roman"/>
                <a:ea typeface="Times New Roman"/>
              </a:rPr>
              <a:t>держки сетевого обмена ресурсами </a:t>
            </a:r>
            <a:r>
              <a:rPr lang="ru-RU" sz="1800" u="sng" dirty="0">
                <a:effectLst/>
                <a:latin typeface="Arial"/>
                <a:ea typeface="Times New Roman"/>
              </a:rPr>
              <a:t/>
            </a:r>
            <a:br>
              <a:rPr lang="ru-RU" sz="1800" u="sng" dirty="0">
                <a:effectLst/>
                <a:latin typeface="Arial"/>
                <a:ea typeface="Times New Roman"/>
              </a:rPr>
            </a:br>
            <a:r>
              <a:rPr lang="ru-RU" sz="1800" dirty="0" smtClean="0">
                <a:effectLst/>
                <a:latin typeface="Arial"/>
                <a:ea typeface="Times New Roman"/>
              </a:rPr>
              <a:t>- </a:t>
            </a:r>
            <a:r>
              <a:rPr lang="ru-RU" sz="1800" dirty="0">
                <a:effectLst/>
                <a:latin typeface="Times New Roman"/>
                <a:ea typeface="Times New Roman"/>
              </a:rPr>
              <a:t>необходимо разработать систему ресурсного обеспечения, поддерживающую резервирование ресурсов, по</a:t>
            </a:r>
            <a:r>
              <a:rPr lang="ru-RU" sz="1800" spc="-10" dirty="0">
                <a:effectLst/>
                <a:latin typeface="Times New Roman"/>
                <a:ea typeface="Times New Roman"/>
              </a:rPr>
              <a:t>иск по внешним системам электронной дистрибуции, печать по требованию, мониторинг востребо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ванности информационных ресурсов, интеграцию </a:t>
            </a:r>
            <a:r>
              <a:rPr lang="ru-RU" sz="1800" spc="-15" dirty="0">
                <a:effectLst/>
                <a:latin typeface="Times New Roman"/>
                <a:ea typeface="Times New Roman"/>
              </a:rPr>
              <a:t>с внешними фондами информационных ресурсов </a:t>
            </a:r>
            <a:r>
              <a:rPr lang="ru-RU" sz="1800" dirty="0">
                <a:effectLst/>
                <a:latin typeface="Times New Roman"/>
                <a:ea typeface="Times New Roman"/>
              </a:rPr>
              <a:t>ограниченного доступа.</a:t>
            </a:r>
            <a:r>
              <a:rPr lang="ru-RU" sz="1800" u="sng" dirty="0" smtClean="0">
                <a:effectLst/>
                <a:latin typeface="Arial"/>
                <a:ea typeface="Times New Roman"/>
              </a:rPr>
              <a:t/>
            </a:r>
            <a:br>
              <a:rPr lang="ru-RU" sz="1800" u="sng" dirty="0" smtClean="0">
                <a:effectLst/>
                <a:latin typeface="Arial"/>
                <a:ea typeface="Times New Roman"/>
              </a:rPr>
            </a:br>
            <a:endParaRPr lang="ru-RU" sz="18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1296144"/>
          </a:xfrm>
        </p:spPr>
        <p:txBody>
          <a:bodyPr/>
          <a:lstStyle/>
          <a:p>
            <a:pPr marL="289560" marR="365760" lvl="0" indent="0" algn="ctr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200" b="1" i="1" spc="-4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Основные направления </a:t>
            </a:r>
            <a:r>
              <a:rPr lang="ru-RU" sz="3200" b="1" i="1" spc="-2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реализации Концепции</a:t>
            </a:r>
            <a:endParaRPr lang="ru-RU" sz="3200" i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57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08912" cy="4680520"/>
          </a:xfrm>
        </p:spPr>
        <p:txBody>
          <a:bodyPr/>
          <a:lstStyle/>
          <a:p>
            <a:pPr marR="39370" indent="0" algn="l">
              <a:spcAft>
                <a:spcPts val="0"/>
              </a:spcAft>
              <a:buNone/>
            </a:pPr>
            <a:r>
              <a:rPr lang="ru-RU" sz="2000" spc="-5" smtClean="0">
                <a:effectLst/>
                <a:latin typeface="Times New Roman"/>
                <a:ea typeface="Times New Roman"/>
              </a:rPr>
              <a:t>- </a:t>
            </a:r>
            <a:r>
              <a:rPr lang="ru-RU" sz="2000" spc="-5" smtClean="0">
                <a:effectLst/>
                <a:latin typeface="Times New Roman"/>
                <a:ea typeface="Times New Roman"/>
              </a:rPr>
              <a:t>Обеспечит </a:t>
            </a:r>
            <a:r>
              <a:rPr lang="ru-RU" sz="2000" spc="-10" dirty="0">
                <a:effectLst/>
                <a:latin typeface="Times New Roman"/>
                <a:ea typeface="Times New Roman"/>
              </a:rPr>
              <a:t>создание условий для развития образовательных </a:t>
            </a:r>
            <a:r>
              <a:rPr lang="ru-RU" sz="2000" spc="-20" dirty="0">
                <a:effectLst/>
                <a:latin typeface="Times New Roman"/>
                <a:ea typeface="Times New Roman"/>
              </a:rPr>
              <a:t>организаций, в том числе школьных библиотек, что </a:t>
            </a:r>
            <a:r>
              <a:rPr lang="ru-RU" sz="2000" spc="-10" dirty="0">
                <a:effectLst/>
                <a:latin typeface="Times New Roman"/>
                <a:ea typeface="Times New Roman"/>
              </a:rPr>
              <a:t>улучшит качество преподавания и изучения всех </a:t>
            </a:r>
            <a:r>
              <a:rPr lang="ru-RU" sz="2000">
                <a:effectLst/>
                <a:latin typeface="Times New Roman"/>
                <a:ea typeface="Times New Roman"/>
              </a:rPr>
              <a:t>учебных </a:t>
            </a:r>
            <a:r>
              <a:rPr lang="ru-RU" sz="2000" smtClean="0">
                <a:effectLst/>
                <a:latin typeface="Times New Roman"/>
                <a:ea typeface="Times New Roman"/>
              </a:rPr>
              <a:t>предметов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000" spc="-15" dirty="0">
                <a:effectLst/>
                <a:latin typeface="Times New Roman"/>
                <a:ea typeface="Times New Roman"/>
              </a:rPr>
              <a:t>Б</a:t>
            </a:r>
            <a:r>
              <a:rPr lang="ru-RU" sz="2000" spc="-15" smtClean="0">
                <a:effectLst/>
                <a:latin typeface="Times New Roman"/>
                <a:ea typeface="Times New Roman"/>
              </a:rPr>
              <a:t>удет </a:t>
            </a:r>
            <a:r>
              <a:rPr lang="ru-RU" sz="2000" spc="-15" dirty="0">
                <a:effectLst/>
                <a:latin typeface="Times New Roman"/>
                <a:ea typeface="Times New Roman"/>
              </a:rPr>
              <a:t>соз</a:t>
            </a:r>
            <a:r>
              <a:rPr lang="ru-RU" sz="2000" dirty="0">
                <a:effectLst/>
                <a:latin typeface="Times New Roman"/>
                <a:ea typeface="Times New Roman"/>
              </a:rPr>
              <a:t>дано единое современное информационно-об</a:t>
            </a:r>
            <a:r>
              <a:rPr lang="ru-RU" sz="2000" spc="-5" dirty="0">
                <a:effectLst/>
                <a:latin typeface="Times New Roman"/>
                <a:ea typeface="Times New Roman"/>
              </a:rPr>
              <a:t>разовательное пространство, обеспечивающее необходимые условия и инфраструктуру для си</a:t>
            </a:r>
            <a:r>
              <a:rPr lang="ru-RU" sz="2000" dirty="0">
                <a:effectLst/>
                <a:latin typeface="Times New Roman"/>
                <a:ea typeface="Times New Roman"/>
              </a:rPr>
              <a:t>стематического обновления содержания общего </a:t>
            </a:r>
            <a:r>
              <a:rPr lang="ru-RU" sz="2000" spc="-10" dirty="0">
                <a:effectLst/>
                <a:latin typeface="Times New Roman"/>
                <a:ea typeface="Times New Roman"/>
              </a:rPr>
              <a:t>образования и комплексной поддержки образова</a:t>
            </a:r>
            <a:r>
              <a:rPr lang="ru-RU" sz="2000" dirty="0">
                <a:effectLst/>
                <a:latin typeface="Times New Roman"/>
                <a:ea typeface="Times New Roman"/>
              </a:rPr>
              <a:t>тельной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деятельности.</a:t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i="1" spc="-5" dirty="0" smtClean="0">
                <a:effectLst/>
                <a:latin typeface="Times New Roman"/>
                <a:ea typeface="Times New Roman"/>
              </a:rPr>
              <a:t>Планируемым </a:t>
            </a:r>
            <a:r>
              <a:rPr lang="ru-RU" sz="2000" i="1" spc="-5" dirty="0">
                <a:effectLst/>
                <a:latin typeface="Times New Roman"/>
                <a:ea typeface="Times New Roman"/>
              </a:rPr>
              <a:t>механизмом реализации </a:t>
            </a:r>
            <a:r>
              <a:rPr lang="ru-RU" sz="2000" spc="-5" dirty="0">
                <a:effectLst/>
                <a:latin typeface="Times New Roman"/>
                <a:ea typeface="Times New Roman"/>
              </a:rPr>
              <a:t>на</a:t>
            </a:r>
            <a:r>
              <a:rPr lang="ru-RU" sz="2000" spc="-15" dirty="0">
                <a:effectLst/>
                <a:latin typeface="Times New Roman"/>
                <a:ea typeface="Times New Roman"/>
              </a:rPr>
              <a:t>стоящей Концепции является </a:t>
            </a:r>
            <a:r>
              <a:rPr lang="ru-RU" sz="2000" i="1" spc="-15" dirty="0">
                <a:effectLst/>
                <a:latin typeface="Times New Roman"/>
                <a:ea typeface="Times New Roman"/>
              </a:rPr>
              <a:t>включение соответ</a:t>
            </a:r>
            <a:r>
              <a:rPr lang="ru-RU" sz="2000" i="1" spc="-5" dirty="0">
                <a:effectLst/>
                <a:latin typeface="Times New Roman"/>
                <a:ea typeface="Times New Roman"/>
              </a:rPr>
              <a:t>ствующих задач </a:t>
            </a:r>
            <a:r>
              <a:rPr lang="ru-RU" sz="2000" spc="-5" dirty="0">
                <a:effectLst/>
                <a:latin typeface="Times New Roman"/>
                <a:ea typeface="Times New Roman"/>
              </a:rPr>
              <a:t>в осуществляемые мероприятия целевых федеральных и региональных программ </a:t>
            </a:r>
            <a:r>
              <a:rPr lang="ru-RU" sz="2000" spc="-20" dirty="0">
                <a:effectLst/>
                <a:latin typeface="Times New Roman"/>
                <a:ea typeface="Times New Roman"/>
              </a:rPr>
              <a:t>и программ развития отдельных образовательных </a:t>
            </a:r>
            <a:r>
              <a:rPr lang="ru-RU" sz="2000" spc="-15" dirty="0">
                <a:effectLst/>
                <a:latin typeface="Times New Roman"/>
                <a:ea typeface="Times New Roman"/>
              </a:rPr>
              <a:t>организаций, финансируемых за счет средств фе</a:t>
            </a:r>
            <a:r>
              <a:rPr lang="ru-RU" sz="2000" spc="-20" dirty="0">
                <a:effectLst/>
                <a:latin typeface="Times New Roman"/>
                <a:ea typeface="Times New Roman"/>
              </a:rPr>
              <a:t>дерального, региональных и муниципальных бюд</a:t>
            </a:r>
            <a:r>
              <a:rPr lang="ru-RU" sz="2000" dirty="0">
                <a:effectLst/>
                <a:latin typeface="Times New Roman"/>
                <a:ea typeface="Times New Roman"/>
              </a:rPr>
              <a:t>жетов, внебюджетных источников.</a:t>
            </a:r>
            <a:r>
              <a:rPr lang="ru-RU" sz="2000" dirty="0">
                <a:effectLst/>
                <a:latin typeface="Arial"/>
                <a:ea typeface="Times New Roman"/>
              </a:rPr>
              <a:t/>
            </a:r>
            <a:br>
              <a:rPr lang="ru-RU" sz="2000" dirty="0">
                <a:effectLst/>
                <a:latin typeface="Arial"/>
                <a:ea typeface="Times New Roman"/>
              </a:rPr>
            </a:br>
            <a:r>
              <a:rPr lang="ru-RU" sz="2000" dirty="0">
                <a:effectLst/>
                <a:latin typeface="Arial"/>
                <a:ea typeface="Times New Roman"/>
              </a:rPr>
              <a:t/>
            </a:r>
            <a:br>
              <a:rPr lang="ru-RU" sz="2000" dirty="0">
                <a:effectLst/>
                <a:latin typeface="Arial"/>
                <a:ea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776864" cy="1224136"/>
          </a:xfrm>
        </p:spPr>
        <p:txBody>
          <a:bodyPr/>
          <a:lstStyle/>
          <a:p>
            <a:pPr marL="353695" indent="0" algn="ctr">
              <a:spcAft>
                <a:spcPts val="0"/>
              </a:spcAft>
              <a:buNone/>
            </a:pPr>
            <a:r>
              <a:rPr lang="ru-RU" sz="3200" b="1" i="1" spc="-50" dirty="0">
                <a:latin typeface="Times New Roman"/>
                <a:ea typeface="Times New Roman"/>
              </a:rPr>
              <a:t>Реализация Концепции</a:t>
            </a:r>
            <a:endParaRPr lang="ru-RU" sz="3200" i="1" dirty="0"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1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694241" cy="4104456"/>
          </a:xfrm>
        </p:spPr>
        <p:txBody>
          <a:bodyPr/>
          <a:lstStyle/>
          <a:p>
            <a:pPr marL="12065" indent="0" algn="l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переходом к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постиндустриальному информационному обществу;</a:t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возрастанием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роли информационных технологий во всех сферах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жизнедеятельности;</a:t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28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усилением </a:t>
            </a:r>
            <a:r>
              <a:rPr lang="ru-RU" sz="28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влияния профессионального сообщества и общественных организаций на требования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 современной системе образования.</a:t>
            </a:r>
            <a:b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7704856" cy="18722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>
                <a:latin typeface="Times New Roman"/>
                <a:ea typeface="Times New Roman"/>
              </a:rPr>
              <a:t>Масштаб и глубина необходимых преобразо</a:t>
            </a:r>
            <a:r>
              <a:rPr lang="ru-RU" sz="3200" b="1" i="1" spc="-10" dirty="0">
                <a:latin typeface="Times New Roman"/>
                <a:ea typeface="Times New Roman"/>
              </a:rPr>
              <a:t>ваний школьных библиотек </a:t>
            </a:r>
            <a:r>
              <a:rPr lang="ru-RU" sz="3200" b="1" i="1" spc="-10" dirty="0" smtClean="0">
                <a:latin typeface="Times New Roman"/>
                <a:ea typeface="Times New Roman"/>
              </a:rPr>
              <a:t>обусловлены: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4956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7766249" cy="4824536"/>
          </a:xfrm>
        </p:spPr>
        <p:txBody>
          <a:bodyPr/>
          <a:lstStyle/>
          <a:p>
            <a:pPr marL="6350" marR="8890" indent="0" algn="l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создание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новой инфраструктуры образовательных организаций, обеспечивающей современные условия обучения и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воспитания;</a:t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обновление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учебного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оборудования;</a:t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обновление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школьных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библиотек;</a:t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обновление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средств, </a:t>
            </a:r>
            <a:r>
              <a:rPr lang="ru-RU" sz="28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необходимых для внедрения в образовательные </a:t>
            </a:r>
            <a: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организации эффективных образовательных технологий и педагогических методик.</a:t>
            </a:r>
            <a:br>
              <a:rPr lang="ru-RU" sz="28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064896" cy="13681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 smtClean="0">
                <a:latin typeface="Times New Roman"/>
                <a:ea typeface="Times New Roman"/>
              </a:rPr>
              <a:t>Целевые </a:t>
            </a:r>
            <a:r>
              <a:rPr lang="ru-RU" sz="3200" b="1" i="1" dirty="0">
                <a:latin typeface="Times New Roman"/>
                <a:ea typeface="Times New Roman"/>
              </a:rPr>
              <a:t>ориентиры развития общего образования </a:t>
            </a:r>
            <a:r>
              <a:rPr lang="ru-RU" sz="3200" b="1" i="1" dirty="0" smtClean="0">
                <a:latin typeface="Times New Roman"/>
                <a:ea typeface="Times New Roman"/>
              </a:rPr>
              <a:t>страны</a:t>
            </a:r>
            <a:r>
              <a:rPr lang="ru-RU" sz="3200" b="1" dirty="0" smtClean="0">
                <a:latin typeface="Times New Roman"/>
                <a:ea typeface="Times New Roman"/>
              </a:rPr>
              <a:t>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370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68952" cy="5400600"/>
          </a:xfrm>
        </p:spPr>
        <p:txBody>
          <a:bodyPr/>
          <a:lstStyle/>
          <a:p>
            <a:pPr marL="21590" marR="3175" indent="0" algn="l">
              <a:spcAft>
                <a:spcPts val="0"/>
              </a:spcAft>
              <a:buNone/>
            </a:pP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инфраструктурная основа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образовательной деятельности, обеспечивающей необходимые условия для осуществления обучения, ориентированного на самоопределение и комплексное системное удовлетворение образовательных потребностей каждого обучающегося;</a:t>
            </a:r>
            <a:b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информационное пространство, в котором обеспечен равноправный и открытый доступ к качественным источникам информации на любых носителях, в том числе печатным, мультимедийным и цифровым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коллекциям;</a:t>
            </a:r>
            <a:b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50" spc="-2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берут на себя не только об</a:t>
            </a:r>
            <a:r>
              <a:rPr lang="ru-RU" sz="165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разовательную, </a:t>
            </a:r>
            <a:r>
              <a:rPr lang="ru-RU" sz="165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но и </a:t>
            </a:r>
            <a:r>
              <a:rPr lang="ru-RU" sz="165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воспитательную </a:t>
            </a:r>
            <a:r>
              <a:rPr lang="ru-RU" sz="165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(в том числе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гражданско-патриотическое, духовно-нравствен</a:t>
            </a:r>
            <a:r>
              <a:rPr lang="ru-RU" sz="165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ное воспитание), </a:t>
            </a: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информационно-методическую, культурно-просветительскую, </a:t>
            </a:r>
            <a:r>
              <a:rPr lang="ru-RU" sz="1650" spc="-5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профориентационную</a:t>
            </a: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, обеспечивает </a:t>
            </a:r>
            <a:r>
              <a:rPr lang="ru-RU" sz="165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 досуговую </a:t>
            </a: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функции;</a:t>
            </a:r>
            <a:b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социальное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пространство, открытое для культурной, профессиональной и образовательной деятельности всех участников образовательных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отношений;</a:t>
            </a:r>
            <a:b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место </a:t>
            </a:r>
            <a:r>
              <a:rPr lang="ru-RU" sz="165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коллективного мышления и творчества; </a:t>
            </a:r>
            <a:r>
              <a:rPr lang="ru-RU" sz="165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5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spc="-1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ключевой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элемент инфраструктуры чтения, центр грамотности по формированию читательских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навыков;</a:t>
            </a:r>
            <a:b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место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обмена актуальными педагогическими методиками, пространством развития педагоги</a:t>
            </a:r>
            <a:r>
              <a:rPr lang="ru-RU" sz="165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ческих </a:t>
            </a: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работников;</a:t>
            </a:r>
            <a:b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инфраструктура 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для электронного обучения, дистанционных образовательных </a:t>
            </a:r>
            <a:r>
              <a:rPr lang="ru-RU" sz="165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технологий.</a:t>
            </a: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5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400" dirty="0">
                <a:effectLst/>
                <a:latin typeface="Arial"/>
                <a:ea typeface="Times New Roman"/>
              </a:rPr>
              <a:t/>
            </a:r>
            <a:br>
              <a:rPr lang="ru-RU" sz="1400" dirty="0">
                <a:effectLst/>
                <a:latin typeface="Arial"/>
                <a:ea typeface="Times New Roman"/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280920" cy="864096"/>
          </a:xfrm>
        </p:spPr>
        <p:txBody>
          <a:bodyPr>
            <a:normAutofit/>
          </a:bodyPr>
          <a:lstStyle/>
          <a:p>
            <a:pPr marL="125095" indent="0" algn="ctr">
              <a:spcAft>
                <a:spcPts val="0"/>
              </a:spcAft>
              <a:buNone/>
            </a:pPr>
            <a:r>
              <a:rPr lang="ru-RU" sz="3200" b="1" i="1" spc="-3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Школьные библиотеки </a:t>
            </a:r>
            <a:r>
              <a:rPr lang="ru-RU" sz="3200" b="1" i="1" spc="-30" dirty="0">
                <a:latin typeface="Times New Roman" pitchFamily="18" charset="0"/>
                <a:ea typeface="Times New Roman"/>
                <a:cs typeface="Times New Roman" pitchFamily="18" charset="0"/>
              </a:rPr>
              <a:t>в современном мире</a:t>
            </a:r>
            <a:endParaRPr lang="ru-RU" sz="3200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8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7838257" cy="4752528"/>
          </a:xfrm>
        </p:spPr>
        <p:txBody>
          <a:bodyPr/>
          <a:lstStyle/>
          <a:p>
            <a:pPr marL="21590" marR="15240" indent="0" algn="l">
              <a:spcAft>
                <a:spcPts val="0"/>
              </a:spcAft>
              <a:buNone/>
            </a:pPr>
            <a:r>
              <a:rPr lang="ru-RU" sz="2400" spc="-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не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согласованность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действий участников отношений в сфере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образования;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несовершенство нормативной правовой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базы; 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проблемы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кадрового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обеспечения;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слабая материально-техническая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база;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старение библиотечного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фонда;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недостаточность информационно-ресурсного и программного 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обеспечения;</a:t>
            </a:r>
            <a:b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ru-RU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слабое взаимодействие с бизнес-сообществом, основанное на принципах государственно-частного партнерства.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24936" cy="1080120"/>
          </a:xfrm>
        </p:spPr>
        <p:txBody>
          <a:bodyPr/>
          <a:lstStyle/>
          <a:p>
            <a:pPr marL="582295" marR="377825" indent="0" algn="ctr">
              <a:spcAft>
                <a:spcPts val="0"/>
              </a:spcAft>
              <a:buNone/>
            </a:pPr>
            <a:r>
              <a:rPr lang="ru-RU" sz="3200" b="1" i="1" spc="-5" dirty="0" smtClean="0">
                <a:latin typeface="Times New Roman"/>
                <a:ea typeface="Times New Roman"/>
              </a:rPr>
              <a:t>Ключевые препятствия к </a:t>
            </a:r>
            <a:r>
              <a:rPr lang="ru-RU" sz="3200" b="1" i="1" spc="-5" dirty="0">
                <a:latin typeface="Times New Roman"/>
                <a:ea typeface="Times New Roman"/>
              </a:rPr>
              <a:t>развитию школьных библиотек </a:t>
            </a:r>
            <a:endParaRPr lang="ru-RU" sz="3200" b="1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97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08913" cy="5400600"/>
          </a:xfrm>
        </p:spPr>
        <p:txBody>
          <a:bodyPr/>
          <a:lstStyle/>
          <a:p>
            <a:pPr marL="15240" marR="21590" indent="0" algn="l">
              <a:spcAft>
                <a:spcPts val="0"/>
              </a:spcAft>
              <a:buNone/>
            </a:pPr>
            <a:r>
              <a:rPr lang="ru-RU" sz="1800" dirty="0" smtClean="0">
                <a:effectLst/>
                <a:latin typeface="Times New Roman"/>
                <a:ea typeface="Times New Roman"/>
              </a:rPr>
              <a:t>- Существующая </a:t>
            </a:r>
            <a:r>
              <a:rPr lang="ru-RU" sz="1800" dirty="0">
                <a:effectLst/>
                <a:latin typeface="Times New Roman"/>
                <a:ea typeface="Times New Roman"/>
              </a:rPr>
              <a:t>нормативная правовая база, регулирующая деятельность школьных библиотек, не соответствует вызовам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времен.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Требуют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актуализации федеральные государ</a:t>
            </a:r>
            <a:r>
              <a:rPr lang="ru-RU" sz="1800" dirty="0">
                <a:effectLst/>
                <a:latin typeface="Times New Roman"/>
                <a:ea typeface="Times New Roman"/>
              </a:rPr>
              <a:t>ственные образовательные стандарты общего образования (далее - ФГОС) в части установле</a:t>
            </a:r>
            <a:r>
              <a:rPr lang="ru-RU" sz="1800" spc="-10" dirty="0">
                <a:effectLst/>
                <a:latin typeface="Times New Roman"/>
                <a:ea typeface="Times New Roman"/>
              </a:rPr>
              <a:t>ния требований к условиям реализации основных </a:t>
            </a:r>
            <a:r>
              <a:rPr lang="ru-RU" sz="1800" dirty="0">
                <a:effectLst/>
                <a:latin typeface="Times New Roman"/>
                <a:ea typeface="Times New Roman"/>
              </a:rPr>
              <a:t>общеобразовательных программ, в том числе кадровым, финансовым и материально-техническим условиям в части школьных библиотек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10" dirty="0" smtClean="0">
                <a:effectLst/>
                <a:latin typeface="Times New Roman"/>
                <a:ea typeface="Times New Roman"/>
              </a:rPr>
              <a:t>Сетевое </a:t>
            </a:r>
            <a:r>
              <a:rPr lang="ru-RU" sz="1800" spc="-10" dirty="0">
                <a:effectLst/>
                <a:latin typeface="Times New Roman"/>
                <a:ea typeface="Times New Roman"/>
              </a:rPr>
              <a:t>взаимодействие школьных библиотек не носит системный </a:t>
            </a:r>
            <a:r>
              <a:rPr lang="ru-RU" sz="1800" spc="-10" dirty="0" smtClean="0">
                <a:effectLst/>
                <a:latin typeface="Times New Roman"/>
                <a:ea typeface="Times New Roman"/>
              </a:rPr>
              <a:t>характер.</a:t>
            </a:r>
            <a:br>
              <a:rPr lang="ru-RU" sz="1800" spc="-10" dirty="0" smtClean="0">
                <a:effectLst/>
                <a:latin typeface="Times New Roman"/>
                <a:ea typeface="Times New Roman"/>
              </a:rPr>
            </a:br>
            <a:r>
              <a:rPr lang="ru-RU" sz="1800" spc="-1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dirty="0">
                <a:effectLst/>
                <a:latin typeface="Times New Roman"/>
                <a:ea typeface="Times New Roman"/>
              </a:rPr>
              <a:t>Требует урегулирования ряд кадровых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вопросов(только </a:t>
            </a:r>
            <a:r>
              <a:rPr lang="ru-RU" sz="1800" dirty="0">
                <a:effectLst/>
                <a:latin typeface="Times New Roman"/>
                <a:ea typeface="Times New Roman"/>
              </a:rPr>
              <a:t>в каждой шестой образовательной организации страны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должность «педагог-библиотекарь» </a:t>
            </a:r>
            <a:r>
              <a:rPr lang="ru-RU" sz="1800" dirty="0">
                <a:effectLst/>
                <a:latin typeface="Times New Roman"/>
                <a:ea typeface="Times New Roman"/>
              </a:rPr>
              <a:t>введена в штатное расписание).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В </a:t>
            </a:r>
            <a:r>
              <a:rPr lang="ru-RU" sz="1800" dirty="0">
                <a:effectLst/>
                <a:latin typeface="Times New Roman"/>
                <a:ea typeface="Times New Roman"/>
              </a:rPr>
              <a:t>соответствии с требованиями ФГОС рас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ширился перечень предоставляемых школьными библиотеками услуг, что приводит к необходимо</a:t>
            </a:r>
            <a:r>
              <a:rPr lang="ru-RU" sz="1800" dirty="0">
                <a:effectLst/>
                <a:latin typeface="Times New Roman"/>
                <a:ea typeface="Times New Roman"/>
              </a:rPr>
              <a:t>сти привлечения работников с различными компетенциями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>- Организация дополнительного профессионального образования педагогов-библиотекарей требует дальнейшего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развития.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7992888" cy="720080"/>
          </a:xfrm>
        </p:spPr>
        <p:txBody>
          <a:bodyPr>
            <a:normAutofit fontScale="70000" lnSpcReduction="20000"/>
          </a:bodyPr>
          <a:lstStyle/>
          <a:p>
            <a:pPr marL="582295" marR="377825" indent="0" algn="ctr">
              <a:spcAft>
                <a:spcPts val="0"/>
              </a:spcAft>
              <a:buNone/>
            </a:pPr>
            <a:r>
              <a:rPr lang="ru-RU" sz="3800" b="1" i="1" spc="-20" dirty="0">
                <a:latin typeface="Times New Roman" pitchFamily="18" charset="0"/>
                <a:ea typeface="Times New Roman"/>
                <a:cs typeface="Times New Roman" pitchFamily="18" charset="0"/>
              </a:rPr>
              <a:t>Проблемы развития школьных библиотек</a:t>
            </a:r>
            <a:endParaRPr lang="ru-RU" sz="3800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13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7982273" cy="5328592"/>
          </a:xfrm>
        </p:spPr>
        <p:txBody>
          <a:bodyPr/>
          <a:lstStyle/>
          <a:p>
            <a:pPr marL="0" indent="0" algn="l">
              <a:buNone/>
            </a:pPr>
            <a:r>
              <a:rPr lang="ru-RU" sz="1400" spc="-15" dirty="0" smtClean="0">
                <a:effectLst/>
                <a:latin typeface="Times New Roman"/>
                <a:ea typeface="Times New Roman"/>
              </a:rPr>
              <a:t>-</a:t>
            </a:r>
            <a:r>
              <a:rPr lang="ru-RU" sz="1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  <a:t>Несоответствие технического оснащения школьных библиотек возрастающим требованиям современной образовательной деятельности.</a:t>
            </a:r>
            <a:br>
              <a:rPr lang="ru-RU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</a:br>
            <a:r>
              <a:rPr lang="ru-RU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  <a:t>- Ограниченность доступа к электронным (цифровым) библиотекам, обеспечивающим доступ к профессиональным базам данных, информационным справочным и поисковым системам, а также иным информационным ресурсам. </a:t>
            </a:r>
            <a:br>
              <a:rPr lang="ru-RU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Times New Roman"/>
              </a:rPr>
              <a:t>- </a:t>
            </a:r>
            <a:r>
              <a:rPr lang="ru-RU" sz="2000" spc="-15" dirty="0" smtClean="0">
                <a:effectLst/>
                <a:latin typeface="Times New Roman"/>
                <a:ea typeface="Times New Roman"/>
              </a:rPr>
              <a:t>Нуждаются </a:t>
            </a:r>
            <a:r>
              <a:rPr lang="ru-RU" sz="2000" spc="-15" dirty="0">
                <a:effectLst/>
                <a:latin typeface="Times New Roman"/>
                <a:ea typeface="Times New Roman"/>
              </a:rPr>
              <a:t>в обновлении фонды классической </a:t>
            </a:r>
            <a:r>
              <a:rPr lang="ru-RU" sz="2000" dirty="0">
                <a:effectLst/>
                <a:latin typeface="Times New Roman"/>
                <a:ea typeface="Times New Roman"/>
              </a:rPr>
              <a:t>литературы, произведений современных авторов, детской литературы, а также произведений гражданско-патриотической направленности, используемые при освоении основных общеобразовательных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программах.</a:t>
            </a:r>
            <a:r>
              <a:rPr lang="ru-RU" sz="2000" dirty="0">
                <a:effectLst/>
                <a:latin typeface="Times New Roman"/>
                <a:ea typeface="Times New Roman"/>
              </a:rPr>
              <a:t/>
            </a:r>
            <a:br>
              <a:rPr lang="ru-RU" sz="2000" dirty="0"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effectLst/>
                <a:latin typeface="Times New Roman"/>
                <a:ea typeface="Times New Roman"/>
              </a:rPr>
              <a:t>- Фонды </a:t>
            </a:r>
            <a:r>
              <a:rPr lang="ru-RU" sz="2000" dirty="0">
                <a:effectLst/>
                <a:latin typeface="Times New Roman"/>
                <a:ea typeface="Times New Roman"/>
              </a:rPr>
              <a:t>школьных библиотек укомплектованы словарными изданиями ненадлежащего качества.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dirty="0">
                <a:effectLst/>
                <a:latin typeface="Times New Roman"/>
                <a:ea typeface="Times New Roman"/>
              </a:rPr>
              <a:t>-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</a:t>
            </a:r>
            <a:r>
              <a:rPr lang="ru-RU" sz="2000" dirty="0">
                <a:effectLst/>
                <a:latin typeface="Times New Roman"/>
                <a:ea typeface="Times New Roman"/>
              </a:rPr>
              <a:t>части программного обеспечения отмеча</a:t>
            </a:r>
            <a:r>
              <a:rPr lang="ru-RU" sz="2000" spc="-5" dirty="0">
                <a:effectLst/>
                <a:latin typeface="Times New Roman"/>
                <a:ea typeface="Times New Roman"/>
              </a:rPr>
              <a:t>ется нехватка централизованной поддержки процесса каталогизации и обеспечения доступа к ин</a:t>
            </a:r>
            <a:r>
              <a:rPr lang="ru-RU" sz="2000" spc="-20" dirty="0">
                <a:effectLst/>
                <a:latin typeface="Times New Roman"/>
                <a:ea typeface="Times New Roman"/>
              </a:rPr>
              <a:t>формационным ресурсам.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48072"/>
          </a:xfrm>
        </p:spPr>
        <p:txBody>
          <a:bodyPr>
            <a:normAutofit fontScale="92500"/>
          </a:bodyPr>
          <a:lstStyle/>
          <a:p>
            <a:pPr marL="582295" marR="377825" lvl="0" indent="0" algn="ctr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200" b="1" i="1" spc="-2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Проблемы развития школьных библиотек</a:t>
            </a:r>
            <a:endParaRPr lang="ru-RU" sz="3200" i="1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9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352927" cy="4896544"/>
          </a:xfrm>
        </p:spPr>
        <p:txBody>
          <a:bodyPr/>
          <a:lstStyle/>
          <a:p>
            <a:pPr marL="18415" marR="21590" indent="0" algn="l">
              <a:spcAft>
                <a:spcPts val="0"/>
              </a:spcAft>
              <a:buNone/>
            </a:pPr>
            <a:r>
              <a:rPr lang="ru-RU" sz="2000" u="sng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Цель  </a:t>
            </a:r>
            <a:r>
              <a:rPr lang="ru-RU" sz="2000" u="sng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Концепции 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создание условий для формирования современной школьной библиотеки как ключевого инструмента новой инфраструктуры образовательной организации, обеспечивающей современные условия обучения и </a:t>
            </a: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воспитания</a:t>
            </a:r>
            <a:b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u="sng" spc="-2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Задачи </a:t>
            </a:r>
            <a:r>
              <a:rPr lang="ru-RU" sz="2000" u="sng" spc="-2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развития школьных библиотек в Рос</a:t>
            </a:r>
            <a:r>
              <a:rPr lang="ru-RU" sz="2000" u="sng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сийской </a:t>
            </a:r>
            <a:r>
              <a:rPr lang="ru-RU" sz="2000" u="sng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Федерации</a:t>
            </a: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совершенствование 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нормативно-правового, </a:t>
            </a:r>
            <a:r>
              <a:rPr lang="ru-RU" sz="20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научно-методического, кадрового, материально-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технического, информационно-ресурсного и про­</a:t>
            </a:r>
            <a:r>
              <a:rPr lang="ru-RU" sz="20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граммного обеспечения школьных библиотек;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организация 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методического сопровождения деятельности школьных библиотек;</a:t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2000" spc="-15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расширение </a:t>
            </a:r>
            <a:r>
              <a:rPr lang="ru-RU" sz="2000" spc="-1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функций школьных библиотек для 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комплексной поддержки образовательной дея</a:t>
            </a:r>
            <a:r>
              <a:rPr lang="ru-RU" sz="2000" spc="-1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тельности в соответствии с требованиями ФГОС;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создание 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условий для дополнительного про­</a:t>
            </a:r>
            <a:r>
              <a:rPr lang="ru-RU" sz="2000" spc="-5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фессионального образования педагогов-библио</a:t>
            </a:r>
            <a: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текарей.</a:t>
            </a:r>
            <a:br>
              <a:rPr lang="ru-RU" sz="20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352928" cy="792088"/>
          </a:xfrm>
        </p:spPr>
        <p:txBody>
          <a:bodyPr/>
          <a:lstStyle/>
          <a:p>
            <a:pPr marL="213360" indent="0" algn="ctr">
              <a:spcAft>
                <a:spcPts val="0"/>
              </a:spcAft>
              <a:buNone/>
            </a:pPr>
            <a:r>
              <a:rPr lang="ru-RU" sz="3200" b="1" i="1" spc="-25" dirty="0">
                <a:latin typeface="Times New Roman" pitchFamily="18" charset="0"/>
                <a:ea typeface="Times New Roman"/>
                <a:cs typeface="Times New Roman" pitchFamily="18" charset="0"/>
              </a:rPr>
              <a:t>Цели и задачи Концепции</a:t>
            </a:r>
            <a:endParaRPr lang="ru-RU" sz="3200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84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208912" cy="4464496"/>
          </a:xfrm>
        </p:spPr>
        <p:txBody>
          <a:bodyPr/>
          <a:lstStyle/>
          <a:p>
            <a:pPr marL="12065" marR="24130" indent="0" algn="l">
              <a:spcAft>
                <a:spcPts val="0"/>
              </a:spcAft>
              <a:buNone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- В </a:t>
            </a:r>
            <a:r>
              <a:rPr lang="ru-RU" sz="2000" dirty="0">
                <a:effectLst/>
                <a:latin typeface="Times New Roman"/>
                <a:ea typeface="Times New Roman"/>
              </a:rPr>
              <a:t>рамках совершенствования нормативной правовой базы должна быть обеспечена актуализация ФГОС в части установления требований к условиям реализации основных общеобразовательных программ, в том числе кадровым, финансовым и материально-техническим условиям школьных библиотек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000" dirty="0">
                <a:effectLst/>
                <a:latin typeface="Times New Roman"/>
                <a:ea typeface="Times New Roman"/>
              </a:rPr>
              <a:t>Функции современного федерального информационно-методического центра также целесообразно возложить на структурное подразделение федерального государственного бюджетного учреждения «Российская академия образования» информационный центр «Библиотека имени К.Д. Ушинского».</a:t>
            </a:r>
            <a:br>
              <a:rPr lang="ru-RU" sz="2000" dirty="0"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effectLst/>
                <a:latin typeface="Times New Roman"/>
                <a:ea typeface="Times New Roman"/>
              </a:rPr>
              <a:t>- Для </a:t>
            </a:r>
            <a:r>
              <a:rPr lang="ru-RU" sz="2000" dirty="0">
                <a:effectLst/>
                <a:latin typeface="Times New Roman"/>
                <a:ea typeface="Times New Roman"/>
              </a:rPr>
              <a:t>эффективного развития школьных библиотек необходимо их объединение в сеть национального масштаба с поддержкой со стороны федерального информационно-методического центра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1400" dirty="0">
                <a:effectLst/>
                <a:latin typeface="Arial"/>
                <a:ea typeface="Times New Roman"/>
              </a:rPr>
              <a:t/>
            </a:r>
            <a:br>
              <a:rPr lang="ru-RU" sz="1400" dirty="0">
                <a:effectLst/>
                <a:latin typeface="Arial"/>
                <a:ea typeface="Times New Roman"/>
              </a:rPr>
            </a:br>
            <a:r>
              <a:rPr lang="ru-RU" sz="1400" dirty="0">
                <a:effectLst/>
                <a:latin typeface="Arial"/>
                <a:ea typeface="Times New Roman"/>
              </a:rPr>
              <a:t/>
            </a:r>
            <a:br>
              <a:rPr lang="ru-RU" sz="1400" dirty="0">
                <a:effectLst/>
                <a:latin typeface="Arial"/>
                <a:ea typeface="Times New Roman"/>
              </a:rPr>
            </a:br>
            <a:r>
              <a:rPr lang="ru-RU" sz="1400" dirty="0">
                <a:effectLst/>
                <a:latin typeface="Arial"/>
                <a:ea typeface="Times New Roman"/>
              </a:rPr>
              <a:t/>
            </a:r>
            <a:br>
              <a:rPr lang="ru-RU" sz="1400" dirty="0">
                <a:effectLst/>
                <a:latin typeface="Arial"/>
                <a:ea typeface="Times New Roman"/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7704856" cy="864096"/>
          </a:xfrm>
        </p:spPr>
        <p:txBody>
          <a:bodyPr>
            <a:normAutofit fontScale="92500" lnSpcReduction="20000"/>
          </a:bodyPr>
          <a:lstStyle/>
          <a:p>
            <a:pPr marL="289560" marR="365760" indent="0" algn="ctr">
              <a:spcAft>
                <a:spcPts val="0"/>
              </a:spcAft>
              <a:buNone/>
            </a:pPr>
            <a:r>
              <a:rPr lang="ru-RU" sz="3200" b="1" i="1" spc="-40" dirty="0">
                <a:latin typeface="Times New Roman"/>
                <a:ea typeface="Times New Roman"/>
              </a:rPr>
              <a:t>Основные направления </a:t>
            </a:r>
            <a:r>
              <a:rPr lang="ru-RU" sz="3200" b="1" i="1" spc="-20" dirty="0">
                <a:latin typeface="Times New Roman"/>
                <a:ea typeface="Times New Roman"/>
              </a:rPr>
              <a:t>реализации Концепции</a:t>
            </a:r>
            <a:endParaRPr lang="ru-RU" sz="3200" b="1" i="1" dirty="0"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5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656</TotalTime>
  <Words>280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Концепция развития школьных информационно-библиотечных центров  УТВЕРЖДЕНА приказом Министерства образования и науки Российской Федерации от« 15» июня 2016 г. №715 </vt:lpstr>
      <vt:lpstr>- с переходом к постиндустриальному информационному обществу; - возрастанием роли информационных технологий во всех сферах жизнедеятельности; - усилением влияния профессионального сообщества и общественных организаций на требования к современной системе образования. </vt:lpstr>
      <vt:lpstr>- создание новой инфраструктуры образовательных организаций, обеспечивающей современные условия обучения и воспитания; - обновление учебного оборудования; - обновление школьных библиотек; - обновление средств, необходимых для внедрения в образовательные организации эффективных образовательных технологий и педагогических методик. </vt:lpstr>
      <vt:lpstr>- инфраструктурная основа образовательной деятельности, обеспечивающей необходимые условия для осуществления обучения, ориентированного на самоопределение и комплексное системное удовлетворение образовательных потребностей каждого обучающегося; - информационное пространство, в котором обеспечен равноправный и открытый доступ к качественным источникам информации на любых носителях, в том числе печатным, мультимедийным и цифровым коллекциям; - берут на себя не только образовательную, но и воспитательную (в том числе гражданско-патриотическое, духовно-нравственное воспитание), информационно-методическую, культурно-просветительскую, профориентационную, обеспечивает и досуговую функции; - социальное пространство, открытое для культурной, профессиональной и образовательной деятельности всех участников образовательных отношений; - место коллективного мышления и творчества;  - ключевой элемент инфраструктуры чтения, центр грамотности по формированию читательских навыков; - место обмена актуальными педагогическими методиками, пространством развития педагогических работников; - инфраструктура для электронного обучения, дистанционных образовательных технологий.   </vt:lpstr>
      <vt:lpstr>- несогласованность действий участников отношений в сфере образования; -  несовершенство нормативной правовой базы;  - проблемы кадрового обеспечения; -  слабая материально-техническая база; -  старение библиотечного фонда; -  недостаточность информационно-ресурсного и программного обеспечения; -  слабое взаимодействие с бизнес-сообществом, основанное на принципах государственно-частного партнерства. </vt:lpstr>
      <vt:lpstr>- Существующая нормативная правовая база, регулирующая деятельность школьных библиотек, не соответствует вызовам времен. - Требуют актуализации федеральные государственные образовательные стандарты общего образования (далее - ФГОС) в части установления требований к условиям реализации основных общеобразовательных программ, в том числе кадровым, финансовым и материально-техническим условиям в части школьных библиотек. - Сетевое взаимодействие школьных библиотек не носит системный характер. - Требует урегулирования ряд кадровых вопросов(только в каждой шестой образовательной организации страны  должность «педагог-библиотекарь» введена в штатное расписание). - В соответствии с требованиями ФГОС расширился перечень предоставляемых школьными библиотеками услуг, что приводит к необходимости привлечения работников с различными компетенциями. - Организация дополнительного профессионального образования педагогов-библиотекарей требует дальнейшего развития.     </vt:lpstr>
      <vt:lpstr>- Несоответствие технического оснащения школьных библиотек возрастающим требованиям современной образовательной деятельности. - Ограниченность доступа к электронным (цифровым) библиотекам, обеспечивающим доступ к профессиональным базам данных, информационным справочным и поисковым системам, а также иным информационным ресурсам.  - Нуждаются в обновлении фонды классической литературы, произведений современных авторов, детской литературы, а также произведений гражданско-патриотической направленности, используемые при освоении основных общеобразовательных программах. - Фонды школьных библиотек укомплектованы словарными изданиями ненадлежащего качества.  - В части программного обеспечения отмечается нехватка централизованной поддержки процесса каталогизации и обеспечения доступа к информационным ресурсам.</vt:lpstr>
      <vt:lpstr>Цель  Концепции - создание условий для формирования современной школьной библиотеки как ключевого инструмента новой инфраструктуры образовательной организации, обеспечивающей современные условия обучения и воспитания Задачи развития школьных библиотек в Российской Федерации: - совершенствование нормативно-правового, научно-методического, кадрового, материально-технического, информационно-ресурсного и про­граммного обеспечения школьных библиотек; - организация методического сопровождения деятельности школьных библиотек; - расширение функций школьных библиотек для комплексной поддержки образовательной деятельности в соответствии с требованиями ФГОС; - создание условий для дополнительного про­фессионального образования педагогов-библиотекарей. </vt:lpstr>
      <vt:lpstr>- В рамках совершенствования нормативной правовой базы должна быть обеспечена актуализация ФГОС в части установления требований к условиям реализации основных общеобразовательных программ, в том числе кадровым, финансовым и материально-техническим условиям школьных библиотек. - Функции современного федерального информационно-методического центра также целесообразно возложить на структурное подразделение федерального государственного бюджетного учреждения «Российская академия образования» информационный центр «Библиотека имени К.Д. Ушинского». - Для эффективного развития школьных библиотек необходимо их объединение в сеть национального масштаба с поддержкой со стороны федерального информационно-методического центра.    </vt:lpstr>
      <vt:lpstr> В целях развития кадрового обеспечения на базе организаций, осуществляющих образовательную деятельность, реализующих программы дополнительного профессионального образования: -  необходимо создать инфраструктуру для дополнительного профессионального образования педагогических работников, участвующих в библиотечной деятельности; -  разработать профессиональный стандарт «Педагог-библиотекарь». В рамках материально-технического обеспечения в каждой школьной библиотеке необходимо: -создавать целевые высококачественные разноформатные фонды (печатные, мультимедийные, цифровые); - предусматривать пространственно-обособленные зоны различных типов: зону для получения информационных ресурсов во временное пользование, зону для самостоятельной работы с ресурсами на различных типах носителей, зону для коллективной работы с гибкой организацией пространства, презентационную зону для организации выставок и экспозиций, рекреационную зону для разнообразного досуга и проведения мероприятий; - создать условия для организации широкого спектра средств организации творческой и игровой деятельности; - обеспечить свободный доступ для участников образовательных отношений к электронным информационным и электронным образовательным ресурсам с учетом необходимости защиты авторских и смежных прав.   </vt:lpstr>
      <vt:lpstr>В рамках развития информационно-ресурсного обеспечения необходимо: - пополнение фондов как печатными, так и электронными изданиями; -  обеспечить централизованную каталогизацию фондов печатных изданий, электронных информационных и электронных образовательных ресурсов, а также оборудования; - проработать механизмы привлечения к разработке, актуализации и экспертизе нового контента школьных библиотек участников отношений в сфере образования; - разработать механизмы, обеспечивающие самоуправляемый процесс создания, обновления и фильтрации контента. В части развития программного обеспечения школьных библиотек необходимо: - обеспечить доступ к современным программным средствам работы с информацией, в том числе основанным на облачных технологиях; - создать единую технологическую платформу, объединяющую педагогических работников школьных библиотек, реализующую функции профессиональной социальной сети, реализации программ повышения квалификации (в том числе сетевой университет), аттестации педагогов-библиотекарей, возможность участвовать в разного рода голо­сованиях (онлайн-демократия), обеспечивающую доступ к научно-методическим наработкам, поиск по банку педагогических инноваций, публикацию методических наработок, доступ к электронным версиям научно-методических печатных изданий и новостям образования. </vt:lpstr>
      <vt:lpstr>Для поддержки процессов библиотечного обслуживания должно быть создано  - облачное программное обеспечение, включающее централизованный электронный каталог и автоматизированную информационно-библиотечную систему с возможностью планирования, комплектования, резервирования ресурсов и отслеживания их возврата. Для реализации межпредметной деятельности должна быть создана  - система смарт-обучения, предоставляющая поддержку распределенной совместной работы, подготовки облачных электронных изданий, проектно-исследовательской деятельности. В целях развития инфраструктуры чтения и поддержки сетевого обмена ресурсами  - необходимо разработать систему ресурсного обеспечения, поддерживающую резервирование ресурсов, поиск по внешним системам электронной дистрибуции, печать по требованию, мониторинг востребованности информационных ресурсов, интеграцию с внешними фондами информационных ресурсов ограниченного доступа. </vt:lpstr>
      <vt:lpstr>- Обеспечит создание условий для развития образовательных организаций, в том числе школьных библиотек, что улучшит качество преподавания и изучения всех учебных предметов - Будет создано единое современное информационно-образовательное пространство, обеспечивающее необходимые условия и инфраструктуру для систематического обновления содержания общего образования и комплексной поддержки образовательной деятельности.  Планируемым механизмом реализации настоящей Концепции является включение соответствующих задач в осуществляемые мероприятия целевых федеральных и региональных программ и программ развития отдельных образовательных организаций, финансируемых за счет средств федерального, региональных и муниципальных бюджетов, внебюджетных источников.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школьных информационно-библиотечных центров</dc:title>
  <dc:creator>User</dc:creator>
  <cp:lastModifiedBy>User</cp:lastModifiedBy>
  <cp:revision>24</cp:revision>
  <dcterms:created xsi:type="dcterms:W3CDTF">2016-09-20T07:47:13Z</dcterms:created>
  <dcterms:modified xsi:type="dcterms:W3CDTF">2016-09-29T11:02:52Z</dcterms:modified>
</cp:coreProperties>
</file>